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7" r:id="rId4"/>
    <p:sldId id="257" r:id="rId5"/>
    <p:sldId id="272" r:id="rId6"/>
    <p:sldId id="268" r:id="rId7"/>
    <p:sldId id="271" r:id="rId8"/>
    <p:sldId id="258" r:id="rId9"/>
    <p:sldId id="261" r:id="rId10"/>
    <p:sldId id="262" r:id="rId11"/>
    <p:sldId id="263" r:id="rId12"/>
    <p:sldId id="259" r:id="rId13"/>
    <p:sldId id="270" r:id="rId14"/>
    <p:sldId id="269" r:id="rId15"/>
    <p:sldId id="273" r:id="rId16"/>
    <p:sldId id="260" r:id="rId17"/>
    <p:sldId id="26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26A"/>
    <a:srgbClr val="0072A4"/>
    <a:srgbClr val="23A0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8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26A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10262077294686001"/>
                  <c:y val="2.9186424957104071E-3"/>
                </c:manualLayout>
              </c:layout>
              <c:tx>
                <c:rich>
                  <a:bodyPr/>
                  <a:lstStyle/>
                  <a:p>
                    <a:fld id="{BEACCE54-BA0E-7C48-8754-03A95AC01946}" type="VALUE">
                      <a:rPr lang="en-US" smtClean="0"/>
                      <a:pPr/>
                      <a:t>[VALEUR]</a:t>
                    </a:fld>
                    <a:r>
                      <a:rPr lang="en-US"/>
                      <a:t> heures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CF4-AE40-BF52-F8CD87F5CE8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F088C8B-6DF6-9341-A31F-AB099A2DBDBD}" type="VALUE">
                      <a:rPr lang="en-US" smtClean="0"/>
                      <a:pPr/>
                      <a:t>[VALEUR]</a:t>
                    </a:fld>
                    <a:r>
                      <a:rPr lang="en-US"/>
                      <a:t> heures</a:t>
                    </a:r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F4-AE40-BF52-F8CD87F5CE8C}"/>
                </c:ext>
              </c:extLst>
            </c:dLbl>
            <c:dLbl>
              <c:idx val="2"/>
              <c:layout>
                <c:manualLayout>
                  <c:x val="-8.1516794096390149E-2"/>
                  <c:y val="-5.8372849914210311E-3"/>
                </c:manualLayout>
              </c:layout>
              <c:tx>
                <c:rich>
                  <a:bodyPr/>
                  <a:lstStyle/>
                  <a:p>
                    <a:fld id="{F50B85EA-F213-CA4C-9A99-82F4E2101500}" type="VALUE">
                      <a:rPr lang="en-US" smtClean="0"/>
                      <a:pPr/>
                      <a:t>[VALEUR]</a:t>
                    </a:fld>
                    <a:r>
                      <a:rPr lang="en-US"/>
                      <a:t> heures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CF4-AE40-BF52-F8CD87F5CE8C}"/>
                </c:ext>
              </c:extLst>
            </c:dLbl>
            <c:dLbl>
              <c:idx val="3"/>
              <c:layout>
                <c:manualLayout>
                  <c:x val="-0.12192637605081985"/>
                  <c:y val="0"/>
                </c:manualLayout>
              </c:layout>
              <c:tx>
                <c:rich>
                  <a:bodyPr/>
                  <a:lstStyle/>
                  <a:p>
                    <a:fld id="{0B4F456F-D935-7647-A3BB-7B4A82F404EB}" type="VALUE">
                      <a:rPr lang="en-US" smtClean="0"/>
                      <a:pPr/>
                      <a:t>[VALEUR]</a:t>
                    </a:fld>
                    <a:r>
                      <a:rPr lang="en-US"/>
                      <a:t> heures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F4-AE40-BF52-F8CD87F5CE8C}"/>
                </c:ext>
              </c:extLst>
            </c:dLbl>
            <c:dLbl>
              <c:idx val="4"/>
              <c:layout>
                <c:manualLayout>
                  <c:x val="-0.10382850241545893"/>
                  <c:y val="-5.8372849914210311E-3"/>
                </c:manualLayout>
              </c:layout>
              <c:tx>
                <c:rich>
                  <a:bodyPr/>
                  <a:lstStyle/>
                  <a:p>
                    <a:fld id="{FC20DBA2-0992-B041-BBF0-1AD957B6CC81}" type="VALUE">
                      <a:rPr lang="en-US" smtClean="0"/>
                      <a:pPr/>
                      <a:t>[VALEUR]</a:t>
                    </a:fld>
                    <a:r>
                      <a:rPr lang="en-US"/>
                      <a:t> heures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CF4-AE40-BF52-F8CD87F5CE8C}"/>
                </c:ext>
              </c:extLst>
            </c:dLbl>
            <c:dLbl>
              <c:idx val="5"/>
              <c:layout>
                <c:manualLayout>
                  <c:x val="-0.10503623188405808"/>
                  <c:y val="0"/>
                </c:manualLayout>
              </c:layout>
              <c:tx>
                <c:rich>
                  <a:bodyPr/>
                  <a:lstStyle/>
                  <a:p>
                    <a:fld id="{99AAD98C-B70D-C44A-BB65-68E85DBAF0BC}" type="VALUE">
                      <a:rPr lang="en-US" smtClean="0"/>
                      <a:pPr/>
                      <a:t>[VALEUR]</a:t>
                    </a:fld>
                    <a:r>
                      <a:rPr lang="en-US"/>
                      <a:t> heures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F4-AE40-BF52-F8CD87F5CE8C}"/>
                </c:ext>
              </c:extLst>
            </c:dLbl>
            <c:dLbl>
              <c:idx val="6"/>
              <c:layout>
                <c:manualLayout>
                  <c:x val="-0.12071864658222077"/>
                  <c:y val="-2.9186424957105147E-3"/>
                </c:manualLayout>
              </c:layout>
              <c:tx>
                <c:rich>
                  <a:bodyPr/>
                  <a:lstStyle/>
                  <a:p>
                    <a:fld id="{9C68C027-FC91-054C-B14E-418100CD24FD}" type="VALUE">
                      <a:rPr lang="en-US" smtClean="0"/>
                      <a:pPr/>
                      <a:t>[VALEUR]</a:t>
                    </a:fld>
                    <a:r>
                      <a:rPr lang="en-US"/>
                      <a:t> heures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F4-AE40-BF52-F8CD87F5CE8C}"/>
                </c:ext>
              </c:extLst>
            </c:dLbl>
            <c:dLbl>
              <c:idx val="7"/>
              <c:layout>
                <c:manualLayout>
                  <c:x val="-0.10382850241545893"/>
                  <c:y val="-5.837284991421038E-3"/>
                </c:manualLayout>
              </c:layout>
              <c:tx>
                <c:rich>
                  <a:bodyPr/>
                  <a:lstStyle/>
                  <a:p>
                    <a:fld id="{832BEA8C-0C81-884C-B261-3DDE2A58C3F9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heures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CF-4B38-A23F-09DD2793C3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bg1"/>
                    </a:solidFill>
                    <a:latin typeface="Avenir Heavy Oblique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Français</c:v>
                </c:pt>
                <c:pt idx="1">
                  <c:v>Histoire-Géographie</c:v>
                </c:pt>
                <c:pt idx="2">
                  <c:v>Langues vivantes</c:v>
                </c:pt>
                <c:pt idx="3">
                  <c:v>SESG</c:v>
                </c:pt>
                <c:pt idx="4">
                  <c:v>Mathématiques</c:v>
                </c:pt>
                <c:pt idx="5">
                  <c:v>Physique-Chimie</c:v>
                </c:pt>
                <c:pt idx="6">
                  <c:v>SVT</c:v>
                </c:pt>
                <c:pt idx="7">
                  <c:v>EPS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5.5</c:v>
                </c:pt>
                <c:pt idx="3">
                  <c:v>1.5</c:v>
                </c:pt>
                <c:pt idx="4">
                  <c:v>4</c:v>
                </c:pt>
                <c:pt idx="5">
                  <c:v>3</c:v>
                </c:pt>
                <c:pt idx="6">
                  <c:v>1.5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4-AE40-BF52-F8CD87F5CE8C}"/>
            </c:ext>
          </c:extLst>
        </c:ser>
        <c:dLbls/>
        <c:gapWidth val="75"/>
        <c:overlap val="40"/>
        <c:axId val="86698624"/>
        <c:axId val="91132288"/>
      </c:barChart>
      <c:catAx>
        <c:axId val="866986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Heavy Oblique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91132288"/>
        <c:crosses val="autoZero"/>
        <c:auto val="1"/>
        <c:lblAlgn val="ctr"/>
        <c:lblOffset val="100"/>
      </c:catAx>
      <c:valAx>
        <c:axId val="9113228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6698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0.10921501706484642"/>
                  <c:y val="-4.62962962962963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02-408D-9C85-EB6BC7507357}"/>
                </c:ext>
              </c:extLst>
            </c:dLbl>
            <c:dLbl>
              <c:idx val="1"/>
              <c:layout>
                <c:manualLayout>
                  <c:x val="-0.11528251801289345"/>
                  <c:y val="-4.62962962962963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02-408D-9C85-EB6BC750735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Feuil1!$A$1:$A$2</c:f>
              <c:strCache>
                <c:ptCount val="2"/>
                <c:pt idx="0">
                  <c:v>Bac S (général)</c:v>
                </c:pt>
                <c:pt idx="1">
                  <c:v>Bac technologique</c:v>
                </c:pt>
              </c:strCache>
            </c:strRef>
          </c:cat>
          <c:val>
            <c:numRef>
              <c:f>Feuil1!$B$1:$B$2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0.96200000000000008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02-408D-9C85-EB6BC7507357}"/>
            </c:ext>
          </c:extLst>
        </c:ser>
        <c:dLbls/>
        <c:shape val="box"/>
        <c:axId val="67467520"/>
        <c:axId val="67497984"/>
        <c:axId val="0"/>
      </c:bar3DChart>
      <c:catAx>
        <c:axId val="674675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2000" b="1" i="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pPr>
            <a:endParaRPr lang="fr-FR"/>
          </a:p>
        </c:txPr>
        <c:crossAx val="67497984"/>
        <c:crosses val="autoZero"/>
        <c:auto val="1"/>
        <c:lblAlgn val="ctr"/>
        <c:lblOffset val="100"/>
      </c:catAx>
      <c:valAx>
        <c:axId val="67497984"/>
        <c:scaling>
          <c:orientation val="minMax"/>
          <c:min val="0"/>
        </c:scaling>
        <c:axPos val="b"/>
        <c:numFmt formatCode="0%" sourceLinked="1"/>
        <c:tickLblPos val="nextTo"/>
        <c:crossAx val="67467520"/>
        <c:crosses val="autoZero"/>
        <c:crossBetween val="between"/>
      </c:valAx>
    </c:plotArea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BA50F2-7B66-2C4F-8ECD-CF29B2108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602DC82-617C-5649-907B-6DBA23C07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655811-616B-B849-85E8-4FD6E96B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61D0A88-7932-CD4B-91BD-0A3B7E30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294C7FB-B712-0741-945D-81E1D499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080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8197CB-05F3-5348-B16C-ACA908F2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1CC0B37-5BA8-0341-8D2A-FA6A69A11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2F70BEA-359E-C949-A72C-9700E581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2755EE1-F159-7A4C-B66E-559F1957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AB9F622-F1CA-1149-9FE9-402C42EF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973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49824A1-C536-C845-AD31-D88BC6446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0BB6058-DFEE-AA42-81C1-83A3BF65A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DC35FF4-09CC-784B-8D6F-0017D8E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C7D333-8F35-0A4B-98E9-156BBEB8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766412-319B-9B4D-9E98-C642E8B2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20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D74364-E04A-1747-B4B0-17D65496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91CBDB-5DFB-DA4E-AEC8-2CE23D7F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A1E1713-CAF3-2C49-B9C7-ACAA4A7E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1531B5F-A7FC-2841-A21B-2DB45678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7CB7E08-49A3-5D4E-9952-60E87609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72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2402BE-AD11-434C-9782-80AFA567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ACC11DB-C89A-D346-9EBF-5A878225F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A6F1E4-E8EB-E44D-BCFB-9DFB97A7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4B1F6B8-FB21-B04B-8201-390D8705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94B1A6C-4098-D841-A70F-0F0147DA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920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8CC371-E3C8-EF45-8416-049D9DF3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7B5BE4D-4AFA-7647-80AE-ED4857B84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905F318-AF84-584A-AE0F-2162545AA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F5B6844-C825-C54D-962A-88C2EEFC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53D4030-19FE-3A49-8AE0-E350B108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2803FF2-1A0B-F540-B599-19A285CB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159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AC2D4-9FCD-4C4B-B054-8C3B552A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2BDEBF2-38AB-3544-87AA-C7216CA04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67A9059-4B67-6D48-A696-5B261DFD9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465751D-786C-E744-9826-18681AB2E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92A614A-79D6-6E44-A3DC-41D353BF1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A1A5288-E9E3-3E42-AA52-68F8832A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AD5F131-03FD-C84B-9B29-54B2FC32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08A22F2-0A2F-D54B-960F-97B486E3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740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5157D7-1236-5440-9ADA-47DA148E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DCDBF7E-3C8B-424A-A3A4-1A716523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7A381B3-FC85-704A-AF75-7326F5C5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3F6C2D-133A-B84D-8E2B-F36C66A5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623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A1FB530-F698-5B49-9C10-B3E59F25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6DE3093-882B-0944-84CD-1A0F7BB6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D49AE05-43D2-F246-82BA-31DEA8D1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36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5DACC5-3386-1F49-A777-6F7A6F3D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2A61C2-536A-064D-9644-906AD099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E49FCAD-9371-F748-B9B1-C1F80570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75B969D-F137-F14E-A5E0-DF81286E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6B3D3E2-046C-5746-9461-4A0E3229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6FCF4EB-8682-394E-A980-CF22083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805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D4A6ED-1DFA-DC4D-A8C5-EF20BA5E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9D3572F-54D5-E34A-90FC-28C166014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12EF44E-73FD-454B-AF80-B0D00F30B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A9CF87C-65CD-D044-8A0C-CC4499B6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D71E7DF-4970-8140-8AFC-027BEAB6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2271C9E-BA82-6748-87C0-CA641808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180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C74F950-3775-CA45-89C6-A8EDFA44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E0F2808-84A5-D64E-8954-799A71C6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6B59475-1D41-CC40-A84D-C1DEBAD0A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ED51-BF07-A446-B343-0CCA272715BF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53C8D36-C2BD-CE4B-A0F1-FD0DB9F20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DC361E9-2E95-044C-8902-467E6FA9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CCE8-DCDA-EA4C-861C-6576F831AE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90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plefpah-78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911401-E626-074D-B533-60E5BA37A9B6}"/>
              </a:ext>
            </a:extLst>
          </p:cNvPr>
          <p:cNvSpPr/>
          <p:nvPr/>
        </p:nvSpPr>
        <p:spPr>
          <a:xfrm>
            <a:off x="0" y="5386135"/>
            <a:ext cx="9496926" cy="1126960"/>
          </a:xfrm>
          <a:prstGeom prst="rect">
            <a:avLst/>
          </a:prstGeom>
          <a:solidFill>
            <a:srgbClr val="007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03A6C16-B3CD-604F-AFB3-1790F1B8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93" y="245491"/>
            <a:ext cx="6185772" cy="46393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ADB444A-C55E-F344-AC1A-4C8A47D20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841" y="2815255"/>
            <a:ext cx="4379495" cy="33078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2FA58FE-3BDD-2046-B61E-612FD3FB1907}"/>
              </a:ext>
            </a:extLst>
          </p:cNvPr>
          <p:cNvSpPr txBox="1"/>
          <p:nvPr/>
        </p:nvSpPr>
        <p:spPr>
          <a:xfrm>
            <a:off x="334494" y="5561780"/>
            <a:ext cx="687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La 2</a:t>
            </a:r>
            <a:r>
              <a:rPr lang="fr-FR" sz="2400" b="1" baseline="30000" dirty="0">
                <a:solidFill>
                  <a:schemeClr val="bg1"/>
                </a:solidFill>
                <a:latin typeface="Avenir Heavy" panose="02000503020000020003" pitchFamily="2" charset="0"/>
              </a:rPr>
              <a:t>nde</a:t>
            </a:r>
            <a:r>
              <a:rPr lang="fr-FR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 Générale et Technologique </a:t>
            </a:r>
          </a:p>
          <a:p>
            <a:r>
              <a:rPr lang="fr-FR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Au Lycée Agricole de Saint-Germain en Laye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6050D14-1BEE-5E42-AA5B-983DC5AD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257" y="609600"/>
            <a:ext cx="1974028" cy="19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40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FDBDBE1-B6B6-194C-8233-4BCECBFC0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950" y="1498183"/>
            <a:ext cx="3970421" cy="39704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6B31615D-E18D-E94C-B849-CCD7C97BC49D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#OPTION_HIPPOLOGIE/EQUITATION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94A89045-33C6-5144-A7C0-2A58AE794F3C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8037095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9BFD82A-AD26-1C46-9354-798B8512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9" y="1498183"/>
            <a:ext cx="4554204" cy="45542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B4ED13-4168-1A4F-BDA3-1ED52A2B3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547" y="2195260"/>
            <a:ext cx="4470233" cy="44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A5140B30-2376-3C40-84B0-05F7CA872D21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#OPTION_SPORT/RUGBY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DFB4E09F-F5BA-CD44-A3E4-5B903D963112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5406189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248D04-C43D-0745-8399-91D4C66B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04" y="1526089"/>
            <a:ext cx="5141828" cy="51418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0A94802-5800-5744-8ACD-9F8AF6D58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889"/>
          <a:stretch/>
        </p:blipFill>
        <p:spPr>
          <a:xfrm>
            <a:off x="6895473" y="1981200"/>
            <a:ext cx="386476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08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EA6CC0-A12D-B04C-9ADA-806F5767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37919"/>
            <a:ext cx="5566611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Elève issu de 3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ème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Elève ayant bien intégré les bases fondamentales du collège notamment dans les disciplines scientifiques, et étant attiré par les métiers de l’environnement.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Elève souhaitant poursuivre en BAC Général ou Bac technologique STAV, pour des élèves attirées par la biologie écologie (agronomie et sciences économiques)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3984167A-0E8C-9F4B-8BAC-59FCFFF187DB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#PROFIL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0B6E1D67-A07E-8141-AA81-4DF1FBAD4613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2069432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9FF8A7B-646F-2A47-888F-A3B683C3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074" y="1102894"/>
            <a:ext cx="6112042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96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EA0DBB-60F7-FC46-B1A9-6C918D637543}"/>
              </a:ext>
            </a:extLst>
          </p:cNvPr>
          <p:cNvSpPr/>
          <p:nvPr/>
        </p:nvSpPr>
        <p:spPr>
          <a:xfrm>
            <a:off x="0" y="2642935"/>
            <a:ext cx="9496926" cy="1126960"/>
          </a:xfrm>
          <a:prstGeom prst="rect">
            <a:avLst/>
          </a:prstGeom>
          <a:solidFill>
            <a:srgbClr val="007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C5235C-31C0-8449-A809-EA161379F6CA}"/>
              </a:ext>
            </a:extLst>
          </p:cNvPr>
          <p:cNvSpPr txBox="1"/>
          <p:nvPr/>
        </p:nvSpPr>
        <p:spPr>
          <a:xfrm>
            <a:off x="334494" y="2818580"/>
            <a:ext cx="687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/>
                </a:solidFill>
                <a:latin typeface="Avenir Heavy" panose="02000503020000020003" pitchFamily="2" charset="0"/>
              </a:rPr>
              <a:t>#poursuite !</a:t>
            </a:r>
          </a:p>
        </p:txBody>
      </p:sp>
    </p:spTree>
    <p:extLst>
      <p:ext uri="{BB962C8B-B14F-4D97-AF65-F5344CB8AC3E}">
        <p14:creationId xmlns:p14="http://schemas.microsoft.com/office/powerpoint/2010/main" xmlns="" val="96007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EA6CC0-A12D-B04C-9ADA-806F5767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355" y="1498183"/>
            <a:ext cx="677430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Les enseignements de spécialités proposés au bac général sont 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Mathématiques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Physique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Biologie-écologie</a:t>
            </a:r>
          </a:p>
          <a:p>
            <a:pPr lvl="2">
              <a:lnSpc>
                <a:spcPct val="100000"/>
              </a:lnSpc>
              <a:buNone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(idéal pour des poursuites d’études en milieu médical)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3984167A-0E8C-9F4B-8BAC-59FCFFF187DB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#La poursuite en bac général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0B6E1D67-A07E-8141-AA81-4DF1FBAD4613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2069432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 descr="https://eplefpah-78.fr/images/lycee/stage-territoire/stav/stav-stage-territoire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92" y="2682815"/>
            <a:ext cx="4619263" cy="356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496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EA6CC0-A12D-B04C-9ADA-806F5767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355" y="1498183"/>
            <a:ext cx="677430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Les enseignements de spécialités proposés sont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Gestion des ressources et de l'alimentation : pour appréhender la gestion des ressources et de l’alimentation humaine dans un contexte de durabilité.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Territoires et sociétés:  Pour appréhender les enjeux culturels, sociaux et économiques des territoires.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Technologie : Pour analyser des choix techniques représentatifs du domaine technologique choisi (aménagement ou production ).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3984167A-0E8C-9F4B-8BAC-59FCFFF187DB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#La poursuite en bac technologique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0B6E1D67-A07E-8141-AA81-4DF1FBAD4613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2069432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 descr="https://eplefpah-78.fr/images/lycee/stage-territoire/stav/stav-stage-territoire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92" y="2682815"/>
            <a:ext cx="4619263" cy="356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338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1B288ECC-3249-1341-BC29-E882346C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2" y="1937918"/>
            <a:ext cx="6063916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Demander une affectation selon la procédure académique d’affectation AFFELNET auprès de votre collège.</a:t>
            </a:r>
          </a:p>
          <a:p>
            <a:pPr marL="0" indent="0"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Les affectations seront connues fin-juin, les candidats valideront leur inscription début-juillet.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4A6604BE-B852-7A44-B3EC-0DB86346C0B2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#INSCRIPTIONS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EEE8F5FA-47E1-B24F-A011-AF45DCB5DE52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3529263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B040889-C914-AC4D-A391-AA9B2308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558" y="835401"/>
            <a:ext cx="5883442" cy="58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12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EA0DBB-60F7-FC46-B1A9-6C918D637543}"/>
              </a:ext>
            </a:extLst>
          </p:cNvPr>
          <p:cNvSpPr/>
          <p:nvPr/>
        </p:nvSpPr>
        <p:spPr>
          <a:xfrm>
            <a:off x="0" y="1035170"/>
            <a:ext cx="9496926" cy="1126960"/>
          </a:xfrm>
          <a:prstGeom prst="rect">
            <a:avLst/>
          </a:prstGeom>
          <a:solidFill>
            <a:srgbClr val="007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C5235C-31C0-8449-A809-EA161379F6CA}"/>
              </a:ext>
            </a:extLst>
          </p:cNvPr>
          <p:cNvSpPr txBox="1"/>
          <p:nvPr/>
        </p:nvSpPr>
        <p:spPr>
          <a:xfrm>
            <a:off x="334494" y="1207698"/>
            <a:ext cx="687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/>
                </a:solidFill>
                <a:latin typeface="Avenir Heavy" panose="02000503020000020003" pitchFamily="2" charset="0"/>
              </a:rPr>
              <a:t>A BIENTÔT !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1B288ECC-3249-1341-BC29-E882346C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11" y="2461129"/>
            <a:ext cx="9264770" cy="560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Pour plus d’informations,</a:t>
            </a:r>
          </a:p>
          <a:p>
            <a:pPr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visitez notre site Internet :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https://eplefpah-78.fr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Notre adresse : </a:t>
            </a:r>
          </a:p>
          <a:p>
            <a:pPr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Lycée agricole </a:t>
            </a:r>
          </a:p>
          <a:p>
            <a:pPr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Route forestière des princesses</a:t>
            </a:r>
          </a:p>
          <a:p>
            <a:pPr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78100 Saint Germain en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Laye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Scolarite.sgl@educagri.fr</a:t>
            </a:r>
            <a:endParaRPr lang="fr-FR" sz="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Tél : 01.30.87.18.36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48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911401-E626-074D-B533-60E5BA37A9B6}"/>
              </a:ext>
            </a:extLst>
          </p:cNvPr>
          <p:cNvSpPr/>
          <p:nvPr/>
        </p:nvSpPr>
        <p:spPr>
          <a:xfrm>
            <a:off x="0" y="5386135"/>
            <a:ext cx="9496926" cy="1126960"/>
          </a:xfrm>
          <a:prstGeom prst="rect">
            <a:avLst/>
          </a:prstGeom>
          <a:solidFill>
            <a:srgbClr val="007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6050D14-1BEE-5E42-AA5B-983DC5AD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896" y="984956"/>
            <a:ext cx="1974028" cy="1974028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822315" y="2795081"/>
            <a:ext cx="1309991" cy="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22167" y="397467"/>
            <a:ext cx="58745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800" dirty="0">
                <a:solidFill>
                  <a:schemeClr val="accent3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>
                <a:latin typeface="Century Gothic" panose="020B0502020202020204" pitchFamily="34" charset="0"/>
                <a:sym typeface="Roboto"/>
              </a:rPr>
              <a:t>créé en 1965 sur un site classé de 83 hectares 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  <a:sym typeface="Roboto"/>
              </a:rPr>
              <a:t> localisé sur 4 communes*;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  <a:sym typeface="Roboto"/>
              </a:rPr>
              <a:t> comprenant 5 centres constitutifs 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  <a:sym typeface="Roboto"/>
              </a:rPr>
              <a:t> employant environ 170 agents 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  <a:sym typeface="Roboto"/>
              </a:rPr>
              <a:t> scolarisant 433 élèves, 306 apprentis et 1000 stagiaires dont professionnels et salariés du monde du paysage.</a:t>
            </a:r>
          </a:p>
        </p:txBody>
      </p:sp>
      <p:pic>
        <p:nvPicPr>
          <p:cNvPr id="15" name="Picture 4" descr="Q:\Site\New\vue-haute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658" y="1273940"/>
            <a:ext cx="3756639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CC5235C-31C0-8449-A809-EA161379F6CA}"/>
              </a:ext>
            </a:extLst>
          </p:cNvPr>
          <p:cNvSpPr txBox="1"/>
          <p:nvPr/>
        </p:nvSpPr>
        <p:spPr>
          <a:xfrm>
            <a:off x="334494" y="5535777"/>
            <a:ext cx="687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/>
                </a:solidFill>
                <a:latin typeface="Avenir Heavy" panose="02000503020000020003" pitchFamily="2" charset="0"/>
              </a:rPr>
              <a:t>#Qui sommes-nous ?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C4EA6CC0-A12D-B04C-9ADA-806F5767BE2A}"/>
              </a:ext>
            </a:extLst>
          </p:cNvPr>
          <p:cNvSpPr txBox="1">
            <a:spLocks/>
          </p:cNvSpPr>
          <p:nvPr/>
        </p:nvSpPr>
        <p:spPr>
          <a:xfrm>
            <a:off x="5408763" y="4804913"/>
            <a:ext cx="6642340" cy="379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*Saint Germain en Laye – Chambourcy – </a:t>
            </a:r>
            <a:r>
              <a:rPr kumimoji="0" lang="fr-FR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Fourqueux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Marly</a:t>
            </a:r>
            <a:r>
              <a:rPr lang="fr-FR" b="1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-le-Roy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0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911401-E626-074D-B533-60E5BA37A9B6}"/>
              </a:ext>
            </a:extLst>
          </p:cNvPr>
          <p:cNvSpPr/>
          <p:nvPr/>
        </p:nvSpPr>
        <p:spPr>
          <a:xfrm>
            <a:off x="2695074" y="397467"/>
            <a:ext cx="9496926" cy="1126960"/>
          </a:xfrm>
          <a:prstGeom prst="rect">
            <a:avLst/>
          </a:prstGeom>
          <a:solidFill>
            <a:srgbClr val="007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39946" y="1940943"/>
            <a:ext cx="9618454" cy="403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800" dirty="0">
                <a:solidFill>
                  <a:schemeClr val="accent3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2000" dirty="0">
                <a:latin typeface="Century Gothic" panose="020B0502020202020204" pitchFamily="34" charset="0"/>
                <a:sym typeface="Roboto"/>
              </a:rPr>
              <a:t>2ndes  générales et technologiques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>
                <a:latin typeface="Century Gothic" panose="020B0502020202020204" pitchFamily="34" charset="0"/>
                <a:sym typeface="Roboto"/>
              </a:rPr>
              <a:t> Bac technologique STAV</a:t>
            </a:r>
          </a:p>
          <a:p>
            <a:r>
              <a:rPr lang="fr-FR" sz="2000" dirty="0">
                <a:latin typeface="Century Gothic" panose="020B0502020202020204" pitchFamily="34" charset="0"/>
                <a:sym typeface="Roboto"/>
              </a:rPr>
              <a:t>	</a:t>
            </a:r>
            <a:r>
              <a:rPr lang="fr-FR" i="1" dirty="0">
                <a:latin typeface="Century Gothic" panose="020B0502020202020204" pitchFamily="34" charset="0"/>
                <a:sym typeface="Roboto"/>
              </a:rPr>
              <a:t>« Sciences et Technologies de l’Agronomie et du Vivant »</a:t>
            </a:r>
            <a:endParaRPr lang="fr-FR" sz="2000" i="1" dirty="0">
              <a:latin typeface="Century Gothic" panose="020B0502020202020204" pitchFamily="34" charset="0"/>
              <a:sym typeface="Roboto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>
                <a:latin typeface="Century Gothic" panose="020B0502020202020204" pitchFamily="34" charset="0"/>
                <a:sym typeface="Roboto"/>
              </a:rPr>
              <a:t> Aménagement et valorisation des espaces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>
                <a:latin typeface="Century Gothic" panose="020B0502020202020204" pitchFamily="34" charset="0"/>
                <a:sym typeface="Roboto"/>
              </a:rPr>
              <a:t> Productions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>
                <a:latin typeface="Century Gothic" panose="020B0502020202020204" pitchFamily="34" charset="0"/>
                <a:sym typeface="Roboto"/>
              </a:rPr>
              <a:t>Bac général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Century Gothic" panose="020B0502020202020204" pitchFamily="34" charset="0"/>
                <a:sym typeface="Roboto"/>
              </a:rPr>
              <a:t>	« Ecologie – Agronomie – Territoire »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Century Gothic" panose="020B0502020202020204" pitchFamily="34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Century Gothic" panose="020B0502020202020204" pitchFamily="34" charset="0"/>
                <a:sym typeface="Roboto"/>
              </a:rPr>
              <a:t>Et des filières professionnelles…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CC5235C-31C0-8449-A809-EA161379F6CA}"/>
              </a:ext>
            </a:extLst>
          </p:cNvPr>
          <p:cNvSpPr txBox="1"/>
          <p:nvPr/>
        </p:nvSpPr>
        <p:spPr>
          <a:xfrm>
            <a:off x="6832121" y="549229"/>
            <a:ext cx="5359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/>
                </a:solidFill>
                <a:latin typeface="Avenir Heavy" panose="02000503020000020003" pitchFamily="2" charset="0"/>
              </a:rPr>
              <a:t>#Nos formations</a:t>
            </a:r>
          </a:p>
        </p:txBody>
      </p:sp>
      <p:pic>
        <p:nvPicPr>
          <p:cNvPr id="9" name="Picture 2" descr="BTSa Aménagement Paysager paysagi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671" y="3648325"/>
            <a:ext cx="4267200" cy="248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540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5E643F-8CC4-B74D-8263-7CCED508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2" y="17262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#en seconde GT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xmlns="" id="{3C2958EF-9015-2946-93B4-B0F3246D0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3630833"/>
              </p:ext>
            </p:extLst>
          </p:nvPr>
        </p:nvGraphicFramePr>
        <p:xfrm>
          <a:off x="902368" y="179354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E638FBF7-F006-5148-BDCD-2A7BAB4AF40B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3192379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402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5E643F-8CC4-B74D-8263-7CCED508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2" y="17262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#Bienveillance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E638FBF7-F006-5148-BDCD-2A7BAB4AF40B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3192379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9945" y="1632344"/>
            <a:ext cx="8048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800" dirty="0">
                <a:solidFill>
                  <a:schemeClr val="accent3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2000" dirty="0">
                <a:latin typeface="Century Gothic" panose="020B0502020202020204" pitchFamily="34" charset="0"/>
                <a:sym typeface="Roboto"/>
              </a:rPr>
              <a:t>Un accompagnement personnalisé tout au long de l’année 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fr-FR" sz="2000" dirty="0">
              <a:latin typeface="Century Gothic" panose="020B0502020202020204" pitchFamily="34" charset="0"/>
              <a:sym typeface="Roboto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>
                <a:latin typeface="Century Gothic" panose="020B0502020202020204" pitchFamily="34" charset="0"/>
                <a:sym typeface="Roboto"/>
              </a:rPr>
              <a:t> De l’aide à l’orientation pour accompagner chacun vers la classe de 1ère.</a:t>
            </a:r>
          </a:p>
        </p:txBody>
      </p:sp>
      <p:pic>
        <p:nvPicPr>
          <p:cNvPr id="29698" name="Picture 2" descr="Seconde générale et technolog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761" y="3921409"/>
            <a:ext cx="5063406" cy="2488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402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5E643F-8CC4-B74D-8263-7CCED508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4992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24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Allemand – Anglais – Espagnol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EA6CC0-A12D-B04C-9ADA-806F5767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2295" y="2127960"/>
            <a:ext cx="12304295" cy="955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Objectif : projets de mobilité à des fins d’apprentissage</a:t>
            </a:r>
          </a:p>
          <a:p>
            <a:pPr marL="0" indent="0" algn="ctr">
              <a:buNone/>
            </a:pPr>
            <a:endParaRPr lang="fr-F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9DB8F6F-4C0D-7747-99FC-58C25C702D82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#Langues étrangères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03247B15-1377-8144-B1CE-1E567874AAA8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4873925" cy="1588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1D8D4A-B68A-4043-87AA-73B3F6839541}"/>
              </a:ext>
            </a:extLst>
          </p:cNvPr>
          <p:cNvSpPr/>
          <p:nvPr/>
        </p:nvSpPr>
        <p:spPr>
          <a:xfrm>
            <a:off x="359925" y="3519577"/>
            <a:ext cx="5204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Le programme </a:t>
            </a:r>
            <a:r>
              <a:rPr lang="fr-FR" b="1" dirty="0">
                <a:latin typeface="Century Gothic" panose="020B0502020202020204" pitchFamily="34" charset="0"/>
              </a:rPr>
              <a:t>Erasmus+</a:t>
            </a:r>
            <a:r>
              <a:rPr lang="fr-FR" dirty="0">
                <a:latin typeface="Century Gothic" panose="020B0502020202020204" pitchFamily="34" charset="0"/>
              </a:rPr>
              <a:t> de notre </a:t>
            </a:r>
            <a:r>
              <a:rPr lang="fr-FR">
                <a:latin typeface="Century Gothic" panose="020B0502020202020204" pitchFamily="34" charset="0"/>
              </a:rPr>
              <a:t>établissement porteur </a:t>
            </a:r>
            <a:r>
              <a:rPr lang="fr-FR" dirty="0">
                <a:latin typeface="Century Gothic" panose="020B0502020202020204" pitchFamily="34" charset="0"/>
              </a:rPr>
              <a:t>d'un </a:t>
            </a:r>
            <a:r>
              <a:rPr lang="fr-FR" b="1" dirty="0">
                <a:latin typeface="Century Gothic" panose="020B0502020202020204" pitchFamily="34" charset="0"/>
              </a:rPr>
              <a:t>consortium Ile de France, </a:t>
            </a:r>
            <a:r>
              <a:rPr lang="fr-FR" dirty="0">
                <a:latin typeface="Century Gothic" panose="020B0502020202020204" pitchFamily="34" charset="0"/>
              </a:rPr>
              <a:t>permet aux apprenants de l'établissement de bénéficier d’une aide pour la réalisation d’un stage en entreprise en autonomie en Europe.</a:t>
            </a:r>
          </a:p>
        </p:txBody>
      </p:sp>
      <p:pic>
        <p:nvPicPr>
          <p:cNvPr id="1028" name="Picture 4" descr="https://eplefpah-78.fr/images/lycee/stage-territoire/stav/stav-stage-territoire-gerbier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457" y="2842012"/>
            <a:ext cx="5880280" cy="3298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401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5E643F-8CC4-B74D-8263-7CCED508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4992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24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Nos résultats à l’examen du baccalauréat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EA6CC0-A12D-B04C-9ADA-806F5767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19" y="2127961"/>
            <a:ext cx="4546121" cy="494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Objectif : la réussite de tous</a:t>
            </a:r>
          </a:p>
          <a:p>
            <a:pPr marL="0" indent="0" algn="ctr">
              <a:buNone/>
            </a:pPr>
            <a:endParaRPr lang="fr-F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9DB8F6F-4C0D-7747-99FC-58C25C702D82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#résultats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03247B15-1377-8144-B1CE-1E567874AAA8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4873925" cy="1588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/>
          <p:nvPr/>
        </p:nvGraphicFramePr>
        <p:xfrm>
          <a:off x="805582" y="2579300"/>
          <a:ext cx="68374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50" name="Picture 2" descr="Le conseil des délégués au lycée une instance import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298" y="3746051"/>
            <a:ext cx="3869061" cy="261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401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EA0DBB-60F7-FC46-B1A9-6C918D637543}"/>
              </a:ext>
            </a:extLst>
          </p:cNvPr>
          <p:cNvSpPr/>
          <p:nvPr/>
        </p:nvSpPr>
        <p:spPr>
          <a:xfrm>
            <a:off x="0" y="2642935"/>
            <a:ext cx="9496926" cy="1126960"/>
          </a:xfrm>
          <a:prstGeom prst="rect">
            <a:avLst/>
          </a:prstGeom>
          <a:solidFill>
            <a:srgbClr val="007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C5235C-31C0-8449-A809-EA161379F6CA}"/>
              </a:ext>
            </a:extLst>
          </p:cNvPr>
          <p:cNvSpPr txBox="1"/>
          <p:nvPr/>
        </p:nvSpPr>
        <p:spPr>
          <a:xfrm>
            <a:off x="334494" y="2818580"/>
            <a:ext cx="687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/>
                </a:solidFill>
                <a:latin typeface="Avenir Heavy" panose="02000503020000020003" pitchFamily="2" charset="0"/>
              </a:rPr>
              <a:t>#OPTIONS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6007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5E643F-8CC4-B74D-8263-7CCED508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4992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24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Ecologie – Agronomie – Territoire – Développement durable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EA6CC0-A12D-B04C-9ADA-806F5767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2295" y="2127960"/>
            <a:ext cx="12304295" cy="9555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Objectif : Découverte d’un territoire et sa valorisation dans une perspective de durabilité </a:t>
            </a:r>
          </a:p>
          <a:p>
            <a:pPr marL="0" indent="0" algn="ctr">
              <a:buNone/>
            </a:pPr>
            <a:r>
              <a:rPr lang="fr-FR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Permettre aux élèves d’acquérir des capacités liées aux démarches exploratoires en étudiant un territoire rural ou périurbain</a:t>
            </a:r>
          </a:p>
          <a:p>
            <a:pPr marL="0" indent="0" algn="ctr">
              <a:buNone/>
            </a:pPr>
            <a:endParaRPr lang="fr-F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9DB8F6F-4C0D-7747-99FC-58C25C702D82}"/>
              </a:ext>
            </a:extLst>
          </p:cNvPr>
          <p:cNvSpPr txBox="1">
            <a:spLocks/>
          </p:cNvSpPr>
          <p:nvPr/>
        </p:nvSpPr>
        <p:spPr>
          <a:xfrm>
            <a:off x="244642" y="172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00726A"/>
                </a:solidFill>
                <a:latin typeface="Century Gothic" panose="020B0502020202020204" pitchFamily="34" charset="0"/>
              </a:rPr>
              <a:t>#OPTION_EATDD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03247B15-1377-8144-B1CE-1E567874AAA8}"/>
              </a:ext>
            </a:extLst>
          </p:cNvPr>
          <p:cNvCxnSpPr>
            <a:cxnSpLocks/>
          </p:cNvCxnSpPr>
          <p:nvPr/>
        </p:nvCxnSpPr>
        <p:spPr>
          <a:xfrm>
            <a:off x="0" y="1280193"/>
            <a:ext cx="3561347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1D8D4A-B68A-4043-87AA-73B3F6839541}"/>
              </a:ext>
            </a:extLst>
          </p:cNvPr>
          <p:cNvSpPr/>
          <p:nvPr/>
        </p:nvSpPr>
        <p:spPr>
          <a:xfrm>
            <a:off x="356941" y="3220032"/>
            <a:ext cx="5739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</a:rPr>
              <a:t>Observation et description à plusieurs échelles 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</a:rPr>
              <a:t>Mise en relation de ces observations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</a:rPr>
              <a:t>Identification de problématiques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</a:rPr>
              <a:t>Formulation d’hypothèses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Century Gothic" panose="020B0502020202020204" pitchFamily="34" charset="0"/>
              </a:rPr>
              <a:t>Elaboration de protocoles visant à valider ou à invalider les hypothèses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0379441-A602-2E45-9A27-DBB0EA7B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13" y="3220032"/>
            <a:ext cx="2461796" cy="2461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EFBEA4B-A0E1-5641-83DA-57F1DA7B8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79" y="4396204"/>
            <a:ext cx="2461796" cy="24617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9D77498-D589-984C-B6FB-C663A077D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777" y="3025356"/>
            <a:ext cx="2741696" cy="27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0153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505</Words>
  <Application>Microsoft Office PowerPoint</Application>
  <PresentationFormat>Personnalisé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#en seconde GT</vt:lpstr>
      <vt:lpstr>#Bienveillance</vt:lpstr>
      <vt:lpstr>Allemand – Anglais – Espagnol</vt:lpstr>
      <vt:lpstr>Nos résultats à l’examen du baccalauréat 2020</vt:lpstr>
      <vt:lpstr>Diapositive 8</vt:lpstr>
      <vt:lpstr>Ecologie – Agronomie – Territoire – Développement durable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 Générale e technologique au lycée agricole de Saint-Germain en laye</dc:title>
  <dc:creator>Microsoft Office User</dc:creator>
  <cp:lastModifiedBy>eep</cp:lastModifiedBy>
  <cp:revision>33</cp:revision>
  <dcterms:created xsi:type="dcterms:W3CDTF">2021-02-07T17:43:08Z</dcterms:created>
  <dcterms:modified xsi:type="dcterms:W3CDTF">2021-02-10T07:19:18Z</dcterms:modified>
</cp:coreProperties>
</file>